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60" r:id="rId3"/>
    <p:sldId id="307" r:id="rId4"/>
    <p:sldId id="338" r:id="rId5"/>
    <p:sldId id="330" r:id="rId6"/>
    <p:sldId id="331" r:id="rId7"/>
    <p:sldId id="333" r:id="rId8"/>
    <p:sldId id="317" r:id="rId9"/>
    <p:sldId id="318" r:id="rId10"/>
    <p:sldId id="339" r:id="rId11"/>
    <p:sldId id="319" r:id="rId12"/>
    <p:sldId id="320" r:id="rId13"/>
    <p:sldId id="321" r:id="rId14"/>
    <p:sldId id="340" r:id="rId15"/>
  </p:sldIdLst>
  <p:sldSz cx="9144000" cy="6858000" type="screen4x3"/>
  <p:notesSz cx="6886575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948" y="33"/>
      </p:cViewPr>
      <p:guideLst>
        <p:guide orient="horz" pos="62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26" y="-102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CE6DDFE-432A-5E6D-907F-7842E84C0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A9129-E91A-3B2B-5841-09DD7AD8D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12AEC5-EC18-4EF0-8DE3-23CEC9305FE8}" type="datetimeFigureOut">
              <a:rPr lang="de-DE"/>
              <a:pPr>
                <a:defRPr/>
              </a:pPr>
              <a:t>17.07.2024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554F22F-84D6-9306-3E78-1712546659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9" tIns="46210" rIns="92419" bIns="4621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FA14BD3-E2A9-BB58-7907-9AEC0E8AA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</p:spPr>
        <p:txBody>
          <a:bodyPr vert="horz" lIns="92419" tIns="46210" rIns="92419" bIns="4621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B8092E-6253-6AB6-3D0C-B1A955BDAF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120A87-C412-064D-805B-93370C3BD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4500" cy="501650"/>
          </a:xfrm>
          <a:prstGeom prst="rect">
            <a:avLst/>
          </a:prstGeom>
        </p:spPr>
        <p:txBody>
          <a:bodyPr vert="horz" wrap="square" lIns="92419" tIns="46210" rIns="92419" bIns="462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79E358-B45F-4911-9A8B-8047FACA75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1A5C2C96-CA15-3F36-EF99-A1BE20125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FA5144AF-7034-150E-0D16-72B0203DE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A54B9950-89AE-35F4-8603-24B70EF34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34403C-D211-4EB1-B9A7-2C5CBC1B6F2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1C559451-1262-2F90-096C-07085835B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D3BE6AA2-DA35-E1AF-A0C6-41A9A182F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D2DD9A5E-D890-C5F2-9C6C-E9C222ECA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34DDA-3EA9-412F-A694-AFAA7A982908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89489078-74F5-050D-F023-2FB3096FAD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F0FD1B9-A17C-9321-FD52-5A8BE45F7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10CF83C4-F251-A7EF-DB5F-027AF782F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5494-CA8D-4CDF-A43C-4A8569E601CA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18B1DAD8-2519-D15F-C8F8-7F72519A7D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3D18770E-89D3-1C90-6DEA-F1BCF112B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942FA57D-896C-F99E-0C05-DA9522D22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F855F-F21B-4B25-9372-DE5D38ED2A8F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AE52B7A1-9BCE-7969-8CC6-9C3A9184D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F697611D-C4C5-112C-95F4-EF815C9DC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DF1D7D29-8992-407E-5C1F-112A96B12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301DCB-B9F2-4BE2-9FDD-1F4DD31590BA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1B5EA233-6B37-9387-4AB9-517849D13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6D10EA50-2C1A-E6E6-78CA-383B76FEE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02F2D51C-4240-1F0B-5AB2-EFA24E8DE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132EB9-8BC8-48A1-AB18-5A7A12C1395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1B5EA233-6B37-9387-4AB9-517849D13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6D10EA50-2C1A-E6E6-78CA-383B76FEE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02F2D51C-4240-1F0B-5AB2-EFA24E8DE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132EB9-8BC8-48A1-AB18-5A7A12C1395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657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CCA88319-C66A-7516-5C1C-FFF138D613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A5E6D95F-F869-A51D-D3A9-29948B14F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2429D3E7-0A33-8269-D9DF-7D1FEBD6A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043002-2DB8-4616-8821-9FCB61B255FE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449B2849-8C74-F7E9-FE30-66A5E55875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26468E06-A9FB-EB06-8009-9D4D72DECF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EF40ED67-B14D-11B5-E123-9ADE448E1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80B3C-FC65-4BF9-B83F-E0DBAD21EACF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C6B7440D-D3B9-CD62-B2A1-38AAE9842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C70CD97D-8F08-1A6E-7E34-D8E5AE7C1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3A394AD6-2965-D053-141A-708C22D5A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833C0-3845-4017-8E99-47BB6E66ED8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AE941989-B3AE-FC01-ECE0-E590C55A4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57555032-9361-D5B2-F3DE-7906ADEDA5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95F2DCBB-F9E7-8B3F-2F44-7ACDF8272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B2147A-8AE6-4765-9B46-9285BD6A9B51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9D3FA416-5A86-C1AC-9403-29EAB08B4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FB3D3EAE-D314-7455-5808-F0B69C644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B4D63B4A-4B25-400A-A069-DAF70F8EF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86ED2C-4F78-42EA-A250-67FBD6E89792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9D3FA416-5A86-C1AC-9403-29EAB08B4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FB3D3EAE-D314-7455-5808-F0B69C644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B4D63B4A-4B25-400A-A069-DAF70F8EF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313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925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013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22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94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66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381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86ED2C-4F78-42EA-A250-67FBD6E89792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279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24B68BB-F45F-C7FA-C177-EC7F707FAE93}"/>
              </a:ext>
            </a:extLst>
          </p:cNvPr>
          <p:cNvSpPr/>
          <p:nvPr userDrawn="1"/>
        </p:nvSpPr>
        <p:spPr>
          <a:xfrm>
            <a:off x="0" y="0"/>
            <a:ext cx="4787900" cy="476250"/>
          </a:xfrm>
          <a:prstGeom prst="rect">
            <a:avLst/>
          </a:prstGeom>
          <a:solidFill>
            <a:srgbClr val="64010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6320511-5E8B-09A9-1676-9FA542B4F72C}"/>
              </a:ext>
            </a:extLst>
          </p:cNvPr>
          <p:cNvSpPr/>
          <p:nvPr userDrawn="1"/>
        </p:nvSpPr>
        <p:spPr>
          <a:xfrm>
            <a:off x="4356100" y="6546850"/>
            <a:ext cx="4787900" cy="311150"/>
          </a:xfrm>
          <a:prstGeom prst="rect">
            <a:avLst/>
          </a:prstGeom>
          <a:solidFill>
            <a:srgbClr val="640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544C4885-080A-82BD-904A-3D29358ED2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95963" y="6546850"/>
            <a:ext cx="3348037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>
                <a:solidFill>
                  <a:schemeClr val="bg1"/>
                </a:solidFill>
                <a:latin typeface="Calibri" pitchFamily="34" charset="0"/>
              </a:rPr>
              <a:t>consulting I engineering I construction</a:t>
            </a:r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32BEFF60-12E7-0217-B6E0-91F74219E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73025"/>
            <a:ext cx="20891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2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FB42C-85F2-DDE8-55D7-97E23C9E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8968DA-39CF-9D58-B9E3-3FA2E498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F476BB-4058-82F9-A168-CE2EBDD5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69AE-FE05-4765-B05C-D020C39203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71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86602B-9B44-0BAB-18D6-6E09D965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D1EC0-ED76-EB66-37D3-0017F9B3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05095-29C4-C829-C128-B1D4CB4F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DA85-8C12-4193-A72A-FEA01B885D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5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8A83D0-F7CB-117C-00B2-B943D88C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729CE-9490-F217-B1D1-09618EC5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7DEA21-43D8-B6CE-A06D-B883A9A9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1E37-A4D5-4FB1-8249-769F229317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826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604B56-F0A7-1EB3-2715-B316BF73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7F7F56-E416-7971-E4B6-49450838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C4A6B6-BBD3-226C-8AF1-27EE8ED4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471E-471B-4666-9663-3C8C5834F8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388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AE715B7-18CC-BB2A-C32D-E837799B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686079-319B-4A96-4D48-0E7173A4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96E9496-F4C1-67BB-38FE-8F015377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6586-0C92-4F5D-B1E0-0D7D39E0AF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12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49C6244-404A-4295-B934-3C267A7B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2780A5D-5835-2480-4546-1D6E955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60A3099-6674-7882-9D09-22BB6A11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2C27-7DC6-41CF-8923-240E05DBC3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1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7213AFA-CA00-973B-5B04-94CB4D06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140796E-EEF7-45FB-D1DD-97742ECF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94276B8-E161-70E7-070D-08BEA34F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BEBE-B2EE-401A-9F84-1BF539A5F1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853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545A21-F931-62C8-F05D-DD75B4C8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BB7DA5B-86BF-6965-ED95-1900732F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8238851-9238-9F68-62A0-EC230FA3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847B-16A5-4870-AC77-AD454C8577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9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5CB7AAC-011B-388E-2EB5-B4CC31FA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DA5A12F-0568-A123-41A2-4FFFB6D5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46B847-FB66-7410-05F3-C6D7C91D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81C9-C3AA-4F9F-9D02-0A4A34CE84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132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6AB8C8B-EA19-56BB-766E-2F0F6B68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103661C-C40E-A60F-488D-4FE4B0DD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EBE324-5A7D-E949-D97E-A2A21824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8D1D-AAE7-4FCB-8085-6EBC6F0F9B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0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FD0F3565-F841-0D3E-0FEE-D0FA043455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3A89D739-8898-D284-B16C-04DEEA921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6E440-684D-334D-642D-D59796773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86A174-A39B-9D34-8F88-90B64A4FB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1B7E9B-8861-CD63-5230-A6210837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F30C94-69C0-4928-9FAD-C81F0942A2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tmp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C346968-D605-FFA0-2E47-BDFBCE6B5449}"/>
              </a:ext>
            </a:extLst>
          </p:cNvPr>
          <p:cNvSpPr/>
          <p:nvPr/>
        </p:nvSpPr>
        <p:spPr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539D41-260D-6088-4A9E-6D92CD83AF95}"/>
              </a:ext>
            </a:extLst>
          </p:cNvPr>
          <p:cNvSpPr txBox="1"/>
          <p:nvPr/>
        </p:nvSpPr>
        <p:spPr>
          <a:xfrm>
            <a:off x="831850" y="825500"/>
            <a:ext cx="74898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»Sehen heißt denken – in allen Richtungen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«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00" name="Grafik 3">
            <a:extLst>
              <a:ext uri="{FF2B5EF4-FFF2-40B4-BE49-F238E27FC236}">
                <a16:creationId xmlns:a16="http://schemas.microsoft.com/office/drawing/2014/main" id="{7D3A0818-863E-4611-3FA5-8B6B84D7D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5410200"/>
            <a:ext cx="39592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3">
            <a:extLst>
              <a:ext uri="{FF2B5EF4-FFF2-40B4-BE49-F238E27FC236}">
                <a16:creationId xmlns:a16="http://schemas.microsoft.com/office/drawing/2014/main" id="{740FED41-3908-3498-8892-A5C8A0CDA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"/>
          <a:stretch>
            <a:fillRect/>
          </a:stretch>
        </p:blipFill>
        <p:spPr bwMode="auto">
          <a:xfrm>
            <a:off x="0" y="1557338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5">
            <a:extLst>
              <a:ext uri="{FF2B5EF4-FFF2-40B4-BE49-F238E27FC236}">
                <a16:creationId xmlns:a16="http://schemas.microsoft.com/office/drawing/2014/main" id="{8472EBA7-4462-692A-2002-18A9A9E38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536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Beispiel: Glasfaserverteiler innen</a:t>
            </a:r>
          </a:p>
        </p:txBody>
      </p:sp>
      <p:pic>
        <p:nvPicPr>
          <p:cNvPr id="3" name="Grafik 2" descr="Ein Bild, das Im Haus, Werkzeug, Wand, Reihe enthält.&#10;&#10;Automatisch generierte Beschreibung">
            <a:extLst>
              <a:ext uri="{FF2B5EF4-FFF2-40B4-BE49-F238E27FC236}">
                <a16:creationId xmlns:a16="http://schemas.microsoft.com/office/drawing/2014/main" id="{549CD41D-3883-ACCD-975E-8171B1443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9" y="1371600"/>
            <a:ext cx="3086100" cy="4114800"/>
          </a:xfrm>
          <a:prstGeom prst="rect">
            <a:avLst/>
          </a:prstGeom>
        </p:spPr>
      </p:pic>
      <p:pic>
        <p:nvPicPr>
          <p:cNvPr id="5" name="Grafik 4" descr="Ein Bild, das Pfeife Flöte Rohr, Stange Pfosten, draußen enthält.&#10;&#10;Automatisch generierte Beschreibung">
            <a:extLst>
              <a:ext uri="{FF2B5EF4-FFF2-40B4-BE49-F238E27FC236}">
                <a16:creationId xmlns:a16="http://schemas.microsoft.com/office/drawing/2014/main" id="{706D0FF5-E582-FF71-ACEF-2CFF276D8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91" y="13716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5">
            <a:extLst>
              <a:ext uri="{FF2B5EF4-FFF2-40B4-BE49-F238E27FC236}">
                <a16:creationId xmlns:a16="http://schemas.microsoft.com/office/drawing/2014/main" id="{863024F6-ABF1-252B-2098-8BB7DA5F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Beispiel: Rohrverbände</a:t>
            </a:r>
          </a:p>
        </p:txBody>
      </p:sp>
      <p:pic>
        <p:nvPicPr>
          <p:cNvPr id="23556" name="Grafik 5">
            <a:extLst>
              <a:ext uri="{FF2B5EF4-FFF2-40B4-BE49-F238E27FC236}">
                <a16:creationId xmlns:a16="http://schemas.microsoft.com/office/drawing/2014/main" id="{0577180C-4EB7-8AD1-E1B7-45AE6802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011363"/>
            <a:ext cx="2393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Grafik 6">
            <a:extLst>
              <a:ext uri="{FF2B5EF4-FFF2-40B4-BE49-F238E27FC236}">
                <a16:creationId xmlns:a16="http://schemas.microsoft.com/office/drawing/2014/main" id="{2C75DC71-4E56-4924-6F8D-063CB9BF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420938"/>
            <a:ext cx="29162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feld 1">
            <a:extLst>
              <a:ext uri="{FF2B5EF4-FFF2-40B4-BE49-F238E27FC236}">
                <a16:creationId xmlns:a16="http://schemas.microsoft.com/office/drawing/2014/main" id="{61EFF05F-AF0C-9161-9FBD-9209C143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295775"/>
            <a:ext cx="752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Rohrverband 7x16/12		Rohrverband 12x10/6		        Einzelrohr 10/6</a:t>
            </a:r>
          </a:p>
        </p:txBody>
      </p:sp>
      <p:pic>
        <p:nvPicPr>
          <p:cNvPr id="2050" name="Picture 2" descr="Netcom AG | SRV-G / 7x16mm tc">
            <a:extLst>
              <a:ext uri="{FF2B5EF4-FFF2-40B4-BE49-F238E27FC236}">
                <a16:creationId xmlns:a16="http://schemas.microsoft.com/office/drawing/2014/main" id="{21CCD6B1-5ACF-01E8-7E42-35721F14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" y="191293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feld 5">
            <a:extLst>
              <a:ext uri="{FF2B5EF4-FFF2-40B4-BE49-F238E27FC236}">
                <a16:creationId xmlns:a16="http://schemas.microsoft.com/office/drawing/2014/main" id="{39B36223-4EAE-64CE-1E6D-517EB9A4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Beispiel: Glasfaserkabel</a:t>
            </a:r>
          </a:p>
        </p:txBody>
      </p:sp>
      <p:pic>
        <p:nvPicPr>
          <p:cNvPr id="25603" name="Grafik 4">
            <a:extLst>
              <a:ext uri="{FF2B5EF4-FFF2-40B4-BE49-F238E27FC236}">
                <a16:creationId xmlns:a16="http://schemas.microsoft.com/office/drawing/2014/main" id="{2BF208A5-A053-DD7E-464B-4118EC5E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089025"/>
            <a:ext cx="49133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Grafik 5">
            <a:extLst>
              <a:ext uri="{FF2B5EF4-FFF2-40B4-BE49-F238E27FC236}">
                <a16:creationId xmlns:a16="http://schemas.microsoft.com/office/drawing/2014/main" id="{0F5E7BDC-203E-C59A-8EA5-4728CEDF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817938"/>
            <a:ext cx="47561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1">
            <a:extLst>
              <a:ext uri="{FF2B5EF4-FFF2-40B4-BE49-F238E27FC236}">
                <a16:creationId xmlns:a16="http://schemas.microsoft.com/office/drawing/2014/main" id="{4BE4E227-02EC-BA1A-8F52-6ECFEF082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189163"/>
            <a:ext cx="19510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Glasfaserkabel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12 Fasern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Glasfaserkabel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144 Fasern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5">
            <a:extLst>
              <a:ext uri="{FF2B5EF4-FFF2-40B4-BE49-F238E27FC236}">
                <a16:creationId xmlns:a16="http://schemas.microsoft.com/office/drawing/2014/main" id="{52938EE5-28CC-D187-3B43-51381487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Beispiel: Hauseinführung</a:t>
            </a:r>
          </a:p>
        </p:txBody>
      </p:sp>
      <p:pic>
        <p:nvPicPr>
          <p:cNvPr id="27651" name="Grafik 4">
            <a:extLst>
              <a:ext uri="{FF2B5EF4-FFF2-40B4-BE49-F238E27FC236}">
                <a16:creationId xmlns:a16="http://schemas.microsoft.com/office/drawing/2014/main" id="{F0F2CFB5-C01C-CD51-554A-955D3C28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41363"/>
            <a:ext cx="6135688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1">
            <a:extLst>
              <a:ext uri="{FF2B5EF4-FFF2-40B4-BE49-F238E27FC236}">
                <a16:creationId xmlns:a16="http://schemas.microsoft.com/office/drawing/2014/main" id="{CE536296-013D-E01C-9674-0CE8AEF9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5062538"/>
            <a:ext cx="606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Einspartenhauseinführung für Gebäude mit Keller der Firma Hauff-Technik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5">
            <a:extLst>
              <a:ext uri="{FF2B5EF4-FFF2-40B4-BE49-F238E27FC236}">
                <a16:creationId xmlns:a16="http://schemas.microsoft.com/office/drawing/2014/main" id="{3FB113B5-9AEB-AEFD-1EDA-A5D48E36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Beispiel: Hausanschluss</a:t>
            </a:r>
          </a:p>
        </p:txBody>
      </p:sp>
      <p:pic>
        <p:nvPicPr>
          <p:cNvPr id="3" name="Grafik 2" descr="Ein Bild, das Elektronik, Elektrische Leitungen, Fan, Maschine enthält.&#10;&#10;Automatisch generierte Beschreibung">
            <a:extLst>
              <a:ext uri="{FF2B5EF4-FFF2-40B4-BE49-F238E27FC236}">
                <a16:creationId xmlns:a16="http://schemas.microsoft.com/office/drawing/2014/main" id="{2E6DDC7F-ED61-AB30-783C-C0B6C1F00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0" y="1272208"/>
            <a:ext cx="3066222" cy="4088296"/>
          </a:xfrm>
          <a:prstGeom prst="rect">
            <a:avLst/>
          </a:prstGeom>
        </p:spPr>
      </p:pic>
      <p:pic>
        <p:nvPicPr>
          <p:cNvPr id="12" name="Grafik 11" descr="Ein Bild, das Elektrische Leitungen, Im Haus, Maschine, Wand enthält.&#10;&#10;Automatisch generierte Beschreibung">
            <a:extLst>
              <a:ext uri="{FF2B5EF4-FFF2-40B4-BE49-F238E27FC236}">
                <a16:creationId xmlns:a16="http://schemas.microsoft.com/office/drawing/2014/main" id="{00CF05CA-FEBA-0EE6-35E1-00EEA12F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99" y="1304733"/>
            <a:ext cx="3017434" cy="4023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5">
            <a:extLst>
              <a:ext uri="{FF2B5EF4-FFF2-40B4-BE49-F238E27FC236}">
                <a16:creationId xmlns:a16="http://schemas.microsoft.com/office/drawing/2014/main" id="{B415195A-8033-6663-2D9C-96DECF95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Thema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46D36B-DA33-0C8B-7324-050069DDCA72}"/>
              </a:ext>
            </a:extLst>
          </p:cNvPr>
          <p:cNvSpPr txBox="1"/>
          <p:nvPr/>
        </p:nvSpPr>
        <p:spPr>
          <a:xfrm>
            <a:off x="1225550" y="1824038"/>
            <a:ext cx="6862763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/>
              <a:t>Infoveranstaltung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 Gemeinde Königsheim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Breitbandausbau „Graue Flecken“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17.07.2024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Arial" charset="0"/>
              </a:rPr>
              <a:t>	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>
                <a:latin typeface="+mn-lt"/>
                <a:cs typeface="Arial" charset="0"/>
              </a:rPr>
              <a:t>		</a:t>
            </a:r>
            <a:endParaRPr lang="de-DE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5">
            <a:extLst>
              <a:ext uri="{FF2B5EF4-FFF2-40B4-BE49-F238E27FC236}">
                <a16:creationId xmlns:a16="http://schemas.microsoft.com/office/drawing/2014/main" id="{BE9AF7E2-8EC4-97E8-CDA2-60E842CC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41275"/>
            <a:ext cx="464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Wer sind wir?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2739F1-9137-3071-5A4F-72386901BA13}"/>
              </a:ext>
            </a:extLst>
          </p:cNvPr>
          <p:cNvSpPr txBox="1"/>
          <p:nvPr/>
        </p:nvSpPr>
        <p:spPr>
          <a:xfrm>
            <a:off x="185738" y="281500"/>
            <a:ext cx="8002588" cy="634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latin typeface="Arial" charset="0"/>
              <a:cs typeface="Arial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Arial" charset="0"/>
                <a:cs typeface="Arial" charset="0"/>
              </a:rPr>
              <a:t>Ingenieure, Techniker, Betriebswirte und Architekten aus den Bereichen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Bauingenieurswesen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Elektro- und Nachrichtentechnik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Geoinformation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/>
              <a:t>30 Mitarbeiterinnen und Mitarbeiter an drei Standorten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00" dirty="0"/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München (Feldkirchen)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Stuttgart (Ostfildern)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Geisingen (Landkreis Tuttlingen)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latin typeface="Arial" charset="0"/>
              <a:cs typeface="Arial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Arial" charset="0"/>
                <a:cs typeface="Arial" charset="0"/>
              </a:rPr>
              <a:t>Gemeinsam mit dem Schwesterunternehmen </a:t>
            </a:r>
            <a:r>
              <a:rPr lang="de-DE" sz="1600" dirty="0" err="1">
                <a:latin typeface="Arial" charset="0"/>
                <a:cs typeface="Arial" charset="0"/>
              </a:rPr>
              <a:t>cec</a:t>
            </a:r>
            <a:r>
              <a:rPr lang="de-DE" sz="1600" dirty="0">
                <a:latin typeface="Arial" charset="0"/>
                <a:cs typeface="Arial" charset="0"/>
              </a:rPr>
              <a:t> </a:t>
            </a:r>
            <a:r>
              <a:rPr lang="de-DE" sz="1600" dirty="0" err="1">
                <a:latin typeface="Arial" charset="0"/>
                <a:cs typeface="Arial" charset="0"/>
              </a:rPr>
              <a:t>projekt</a:t>
            </a:r>
            <a:r>
              <a:rPr lang="de-DE" sz="1600" dirty="0">
                <a:latin typeface="Arial" charset="0"/>
                <a:cs typeface="Arial" charset="0"/>
              </a:rPr>
              <a:t> GmbH sind wir ein Ingenieurdienstleistungsunternehmen, spezialisiert auf die Geschäftsfelder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00" dirty="0">
              <a:latin typeface="Arial" charset="0"/>
              <a:cs typeface="Arial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Telekommunikation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Glasfasernetzplanung und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Energieversorgung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charset="0"/>
              <a:cs typeface="Arial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Arial" charset="0"/>
                <a:cs typeface="Arial" charset="0"/>
              </a:rPr>
              <a:t>Unser Leistungsspektrum reicht von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00" dirty="0">
              <a:latin typeface="Arial" charset="0"/>
              <a:cs typeface="Arial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Genehmigungs- und Ausführungsplanungen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Dokumentationsleistungen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Planung und Abwicklung von Glasfaser- und Strominfrastrukturprojekten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BA0EAF90-F5D9-89D1-FBCE-EB000BA8A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98" y="3415125"/>
            <a:ext cx="1878138" cy="1878138"/>
          </a:xfrm>
          <a:prstGeom prst="rect">
            <a:avLst/>
          </a:prstGeom>
        </p:spPr>
      </p:pic>
      <p:pic>
        <p:nvPicPr>
          <p:cNvPr id="6" name="Grafik 5" descr="Ein Bild, das weiß, Design enthält.&#10;&#10;Automatisch generierte Beschreibung">
            <a:extLst>
              <a:ext uri="{FF2B5EF4-FFF2-40B4-BE49-F238E27FC236}">
                <a16:creationId xmlns:a16="http://schemas.microsoft.com/office/drawing/2014/main" id="{F8898CEE-16C3-C441-987F-7985CA96D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89" y="505889"/>
            <a:ext cx="1878140" cy="1919876"/>
          </a:xfrm>
          <a:prstGeom prst="rect">
            <a:avLst/>
          </a:prstGeom>
        </p:spPr>
      </p:pic>
      <p:sp>
        <p:nvSpPr>
          <p:cNvPr id="9218" name="Textfeld 5">
            <a:extLst>
              <a:ext uri="{FF2B5EF4-FFF2-40B4-BE49-F238E27FC236}">
                <a16:creationId xmlns:a16="http://schemas.microsoft.com/office/drawing/2014/main" id="{BE9AF7E2-8EC4-97E8-CDA2-60E842CC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41275"/>
            <a:ext cx="464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Unsere Kunden</a:t>
            </a:r>
          </a:p>
        </p:txBody>
      </p:sp>
      <p:pic>
        <p:nvPicPr>
          <p:cNvPr id="8" name="Grafik 7" descr="Ein Bild, das Text, Logo, Schrift, Electric Blue (Farbe) enthält.&#10;&#10;Automatisch generierte Beschreibung">
            <a:extLst>
              <a:ext uri="{FF2B5EF4-FFF2-40B4-BE49-F238E27FC236}">
                <a16:creationId xmlns:a16="http://schemas.microsoft.com/office/drawing/2014/main" id="{51234B20-40A9-AB39-85A1-E4BD8ED42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11" y="2276605"/>
            <a:ext cx="2136904" cy="1602678"/>
          </a:xfrm>
          <a:prstGeom prst="rect">
            <a:avLst/>
          </a:prstGeom>
        </p:spPr>
      </p:pic>
      <p:pic>
        <p:nvPicPr>
          <p:cNvPr id="10" name="Grafik 9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A91F0225-8AA7-1D86-BFE6-2E3E096B3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51" y="1823936"/>
            <a:ext cx="1978478" cy="759668"/>
          </a:xfrm>
          <a:prstGeom prst="rect">
            <a:avLst/>
          </a:prstGeom>
        </p:spPr>
      </p:pic>
      <p:pic>
        <p:nvPicPr>
          <p:cNvPr id="12" name="Grafik 1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B235AB1F-4E4D-026C-3047-F4019B79B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3" y="2925902"/>
            <a:ext cx="1953266" cy="893160"/>
          </a:xfrm>
          <a:prstGeom prst="rect">
            <a:avLst/>
          </a:prstGeom>
        </p:spPr>
      </p:pic>
      <p:pic>
        <p:nvPicPr>
          <p:cNvPr id="16" name="Grafik 15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7CF0DCB0-7784-B9DF-2C2E-CADF3B51FA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65" y="3209710"/>
            <a:ext cx="1969960" cy="60935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3F1F5AE-F182-C556-8B01-38F0CA2AAB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738" y="1280846"/>
            <a:ext cx="2359378" cy="64883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093EA37-A7A0-D6F3-3D51-B0EC3BDB1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9799" y="2459911"/>
            <a:ext cx="2359378" cy="5662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9A6EF8A-6ACA-853D-5162-0F95A05E3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054" y="3489349"/>
            <a:ext cx="2090682" cy="772462"/>
          </a:xfrm>
          <a:prstGeom prst="rect">
            <a:avLst/>
          </a:prstGeom>
        </p:spPr>
      </p:pic>
      <p:pic>
        <p:nvPicPr>
          <p:cNvPr id="25" name="Grafik 2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10C1467-9B42-99D1-F1F2-B2C834D39E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" y="4100249"/>
            <a:ext cx="2522930" cy="730014"/>
          </a:xfrm>
          <a:prstGeom prst="rect">
            <a:avLst/>
          </a:prstGeom>
        </p:spPr>
      </p:pic>
      <p:pic>
        <p:nvPicPr>
          <p:cNvPr id="39" name="Grafik 38" descr="Ein Bild, das Text, Logo, Schrift, Grafiken enthält.&#10;&#10;Automatisch generierte Beschreibung">
            <a:extLst>
              <a:ext uri="{FF2B5EF4-FFF2-40B4-BE49-F238E27FC236}">
                <a16:creationId xmlns:a16="http://schemas.microsoft.com/office/drawing/2014/main" id="{D38E3B2B-4831-BB9C-2FC9-934509EB6E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57" y="4606296"/>
            <a:ext cx="1444752" cy="96926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53F8CAC-60E7-27E4-F424-3DD4BF42D9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7856" y="1532891"/>
            <a:ext cx="1809750" cy="1104900"/>
          </a:xfrm>
          <a:prstGeom prst="rect">
            <a:avLst/>
          </a:prstGeom>
        </p:spPr>
      </p:pic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E48E072-A40D-CED4-5859-8814A66DE0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63" y="4889325"/>
            <a:ext cx="1969960" cy="7718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839A16-C83D-5501-92B7-832E1236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00" y="4991825"/>
            <a:ext cx="1368777" cy="7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3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5">
            <a:extLst>
              <a:ext uri="{FF2B5EF4-FFF2-40B4-BE49-F238E27FC236}">
                <a16:creationId xmlns:a16="http://schemas.microsoft.com/office/drawing/2014/main" id="{82B204F3-5077-F57B-1B46-0CE8B13F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4554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Förderprogramm Bund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7390EA-BADE-7C33-57E6-BF7BE3DF4854}"/>
              </a:ext>
            </a:extLst>
          </p:cNvPr>
          <p:cNvSpPr txBox="1"/>
          <p:nvPr/>
        </p:nvSpPr>
        <p:spPr>
          <a:xfrm>
            <a:off x="230188" y="1304925"/>
            <a:ext cx="89662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Fördergegenstand		Betreibermodell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						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Zielbandbreite		1 Gbit/s 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			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Förderquote		50 % Bund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			40 % Kofinanzierung Land Baden-Württemberg</a:t>
            </a:r>
          </a:p>
          <a:p>
            <a:pPr eaLnBrk="1" hangingPunct="1">
              <a:defRPr/>
            </a:pPr>
            <a:endParaRPr lang="de-DE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Allgemeiner Hinweis	- kein eigenwirtschaftlicher Ausbau in den nächsten 3 Jahren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			</a:t>
            </a:r>
          </a:p>
        </p:txBody>
      </p:sp>
      <p:pic>
        <p:nvPicPr>
          <p:cNvPr id="11268" name="Grafik 7">
            <a:extLst>
              <a:ext uri="{FF2B5EF4-FFF2-40B4-BE49-F238E27FC236}">
                <a16:creationId xmlns:a16="http://schemas.microsoft.com/office/drawing/2014/main" id="{F9D52C16-AC2D-CCE6-F421-4D77F035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203825"/>
            <a:ext cx="2222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9">
            <a:extLst>
              <a:ext uri="{FF2B5EF4-FFF2-40B4-BE49-F238E27FC236}">
                <a16:creationId xmlns:a16="http://schemas.microsoft.com/office/drawing/2014/main" id="{2A7AEB1A-5B60-1562-4181-521A1BC4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6769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feld 5">
            <a:extLst>
              <a:ext uri="{FF2B5EF4-FFF2-40B4-BE49-F238E27FC236}">
                <a16:creationId xmlns:a16="http://schemas.microsoft.com/office/drawing/2014/main" id="{A645B61B-CE63-499D-4A17-8968FF7A4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Ausbauprojekt Königsheim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D43E47-D982-97D2-3BAA-53A9BFFCC8AA}"/>
              </a:ext>
            </a:extLst>
          </p:cNvPr>
          <p:cNvSpPr txBox="1"/>
          <p:nvPr/>
        </p:nvSpPr>
        <p:spPr>
          <a:xfrm>
            <a:off x="395288" y="1304925"/>
            <a:ext cx="83439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</a:t>
            </a:r>
            <a:r>
              <a:rPr lang="de-DE" dirty="0">
                <a:latin typeface="+mn-lt"/>
                <a:cs typeface="+mn-cs"/>
              </a:rPr>
              <a:t>Markterkundungsverfahren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 </a:t>
            </a:r>
            <a:r>
              <a:rPr lang="de-DE" dirty="0">
                <a:latin typeface="+mn-lt"/>
                <a:cs typeface="+mn-cs"/>
              </a:rPr>
              <a:t>Förderantrag in vorläufiger Höhe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 </a:t>
            </a:r>
            <a:r>
              <a:rPr lang="de-DE" dirty="0">
                <a:latin typeface="+mn-lt"/>
                <a:cs typeface="+mn-cs"/>
              </a:rPr>
              <a:t>Zuwendungsbescheid in vorläufiger Höhe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 </a:t>
            </a:r>
            <a:r>
              <a:rPr lang="de-DE" dirty="0" err="1">
                <a:latin typeface="+mn-lt"/>
                <a:cs typeface="+mn-cs"/>
              </a:rPr>
              <a:t>Kofinanzierungsantrag</a:t>
            </a:r>
            <a:r>
              <a:rPr lang="de-DE" dirty="0">
                <a:latin typeface="+mn-lt"/>
                <a:cs typeface="+mn-cs"/>
              </a:rPr>
              <a:t> Land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 </a:t>
            </a:r>
            <a:r>
              <a:rPr lang="de-DE" dirty="0">
                <a:latin typeface="+mn-lt"/>
                <a:cs typeface="+mn-cs"/>
              </a:rPr>
              <a:t>Zuwendungsbescheid Land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 </a:t>
            </a:r>
            <a:r>
              <a:rPr lang="de-DE" dirty="0">
                <a:latin typeface="+mn-lt"/>
                <a:cs typeface="+mn-cs"/>
              </a:rPr>
              <a:t>Vergabe Tiefbau, Montage und POP-Gebäude</a:t>
            </a:r>
          </a:p>
          <a:p>
            <a:pPr eaLnBrk="1" hangingPunct="1">
              <a:defRPr/>
            </a:pPr>
            <a:r>
              <a:rPr lang="de-DE" dirty="0">
                <a:latin typeface="+mn-lt"/>
                <a:cs typeface="+mn-cs"/>
                <a:sym typeface="Wingdings 2" panose="05020102010507070707" pitchFamily="18" charset="2"/>
              </a:rPr>
              <a:t>  </a:t>
            </a:r>
            <a:r>
              <a:rPr lang="de-DE" dirty="0">
                <a:latin typeface="+mn-lt"/>
                <a:cs typeface="+mn-cs"/>
              </a:rPr>
              <a:t>Spatenstich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+mn-lt"/>
                <a:cs typeface="+mn-cs"/>
              </a:rPr>
              <a:t>Zuwendungsbescheid in endgültiger Höhe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+mn-lt"/>
                <a:cs typeface="+mn-cs"/>
              </a:rPr>
              <a:t>Fertigstellung Netzausbau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+mn-lt"/>
                <a:cs typeface="+mn-cs"/>
              </a:rPr>
              <a:t>Inbetriebnahme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+mn-lt"/>
                <a:cs typeface="+mn-cs"/>
              </a:rPr>
              <a:t>Dokumentation und Verwendungsnachweis</a:t>
            </a:r>
          </a:p>
          <a:p>
            <a:pPr eaLnBrk="1" hangingPunct="1">
              <a:defRPr/>
            </a:pPr>
            <a:endParaRPr lang="de-DE" dirty="0">
              <a:latin typeface="+mn-lt"/>
              <a:cs typeface="+mn-cs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+mn-lt"/>
                <a:cs typeface="+mn-cs"/>
              </a:rPr>
              <a:t>297 geförderte Hausanschlüsse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+mn-lt"/>
                <a:cs typeface="+mn-cs"/>
              </a:rPr>
              <a:t>Tiefbaukosten ca. 2,34 Mio. Euro (ohne Baunebenkosten)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+mn-lt"/>
                <a:cs typeface="+mn-cs"/>
              </a:rPr>
              <a:t>Ca. 11,9 km Tiefbautrasse</a:t>
            </a:r>
          </a:p>
          <a:p>
            <a:pPr eaLnBrk="1" hangingPunct="1">
              <a:defRPr/>
            </a:pPr>
            <a:endParaRPr lang="de-DE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5">
            <a:extLst>
              <a:ext uri="{FF2B5EF4-FFF2-40B4-BE49-F238E27FC236}">
                <a16:creationId xmlns:a16="http://schemas.microsoft.com/office/drawing/2014/main" id="{41DB30BA-7996-7D3A-E509-0E623DC9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Schematische Darstellung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769AAD-7E27-C337-BDD7-B702FCB13108}"/>
              </a:ext>
            </a:extLst>
          </p:cNvPr>
          <p:cNvSpPr txBox="1"/>
          <p:nvPr/>
        </p:nvSpPr>
        <p:spPr>
          <a:xfrm>
            <a:off x="1562100" y="2673350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POP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D45C598-6FC4-2086-439B-1C4156CE4F1C}"/>
              </a:ext>
            </a:extLst>
          </p:cNvPr>
          <p:cNvSpPr/>
          <p:nvPr/>
        </p:nvSpPr>
        <p:spPr>
          <a:xfrm>
            <a:off x="1295400" y="3113088"/>
            <a:ext cx="1090613" cy="10175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4161DD-3140-4DA1-E850-E6DD0DA9AE25}"/>
              </a:ext>
            </a:extLst>
          </p:cNvPr>
          <p:cNvSpPr/>
          <p:nvPr/>
        </p:nvSpPr>
        <p:spPr>
          <a:xfrm>
            <a:off x="3360738" y="3328988"/>
            <a:ext cx="471487" cy="8112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AF836E-8C77-B037-02F7-AAF940EF4EEC}"/>
              </a:ext>
            </a:extLst>
          </p:cNvPr>
          <p:cNvSpPr txBox="1"/>
          <p:nvPr/>
        </p:nvSpPr>
        <p:spPr>
          <a:xfrm>
            <a:off x="3111500" y="2673350"/>
            <a:ext cx="10747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Verteiler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54439C1-701A-1A3D-C48C-0900B04D1C2A}"/>
              </a:ext>
            </a:extLst>
          </p:cNvPr>
          <p:cNvSpPr/>
          <p:nvPr/>
        </p:nvSpPr>
        <p:spPr>
          <a:xfrm>
            <a:off x="4745038" y="2100263"/>
            <a:ext cx="4021137" cy="203993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758679C-0835-9FA9-2845-987CA923D348}"/>
              </a:ext>
            </a:extLst>
          </p:cNvPr>
          <p:cNvSpPr txBox="1"/>
          <p:nvPr/>
        </p:nvSpPr>
        <p:spPr>
          <a:xfrm>
            <a:off x="6418263" y="981075"/>
            <a:ext cx="10747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Haus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1A9BF0B-D8A1-6262-9707-C5AC16673388}"/>
              </a:ext>
            </a:extLst>
          </p:cNvPr>
          <p:cNvSpPr/>
          <p:nvPr/>
        </p:nvSpPr>
        <p:spPr>
          <a:xfrm>
            <a:off x="5137150" y="3328988"/>
            <a:ext cx="358775" cy="5476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3169BC49-B91C-FE4F-B592-BA0B0D8BE991}"/>
              </a:ext>
            </a:extLst>
          </p:cNvPr>
          <p:cNvSpPr/>
          <p:nvPr/>
        </p:nvSpPr>
        <p:spPr>
          <a:xfrm>
            <a:off x="4745038" y="1468438"/>
            <a:ext cx="4021137" cy="63182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F80BE45-FA24-B28F-6086-7B2CB0D21576}"/>
              </a:ext>
            </a:extLst>
          </p:cNvPr>
          <p:cNvSpPr/>
          <p:nvPr/>
        </p:nvSpPr>
        <p:spPr>
          <a:xfrm>
            <a:off x="6492875" y="3328988"/>
            <a:ext cx="360363" cy="5476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A40702D-F195-EEEE-927E-46635DBC8630}"/>
              </a:ext>
            </a:extLst>
          </p:cNvPr>
          <p:cNvSpPr/>
          <p:nvPr/>
        </p:nvSpPr>
        <p:spPr>
          <a:xfrm>
            <a:off x="7573963" y="3328988"/>
            <a:ext cx="360362" cy="5476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F529F07-5051-3BF9-2704-EEEE65BFD975}"/>
              </a:ext>
            </a:extLst>
          </p:cNvPr>
          <p:cNvCxnSpPr>
            <a:stCxn id="2" idx="3"/>
          </p:cNvCxnSpPr>
          <p:nvPr/>
        </p:nvCxnSpPr>
        <p:spPr>
          <a:xfrm>
            <a:off x="2386013" y="3621088"/>
            <a:ext cx="99695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C658FBA-974F-DF94-D59F-66B3A460EAC1}"/>
              </a:ext>
            </a:extLst>
          </p:cNvPr>
          <p:cNvCxnSpPr>
            <a:endCxn id="11" idx="1"/>
          </p:cNvCxnSpPr>
          <p:nvPr/>
        </p:nvCxnSpPr>
        <p:spPr>
          <a:xfrm>
            <a:off x="3841750" y="3602038"/>
            <a:ext cx="12954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667F52B-C996-5F26-08A7-521264D0DCE9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5495925" y="3602038"/>
            <a:ext cx="99695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F438F7A-BE7C-B860-5DCD-D18BFB6677CB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6853238" y="3602038"/>
            <a:ext cx="720725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2ED15E4-3328-A25E-B499-0E12DC7E5655}"/>
              </a:ext>
            </a:extLst>
          </p:cNvPr>
          <p:cNvCxnSpPr>
            <a:stCxn id="15" idx="3"/>
          </p:cNvCxnSpPr>
          <p:nvPr/>
        </p:nvCxnSpPr>
        <p:spPr>
          <a:xfrm flipV="1">
            <a:off x="7934325" y="3602038"/>
            <a:ext cx="512763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42D9630-12F2-ECF7-B4E3-42D63D91B2DC}"/>
              </a:ext>
            </a:extLst>
          </p:cNvPr>
          <p:cNvSpPr txBox="1"/>
          <p:nvPr/>
        </p:nvSpPr>
        <p:spPr>
          <a:xfrm>
            <a:off x="6369050" y="2682875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ONT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922E055-7DC5-3C6C-428F-C0F743945423}"/>
              </a:ext>
            </a:extLst>
          </p:cNvPr>
          <p:cNvSpPr txBox="1"/>
          <p:nvPr/>
        </p:nvSpPr>
        <p:spPr>
          <a:xfrm>
            <a:off x="5070475" y="2673350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APL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1EC4AF0-36D2-EA9D-BC83-3B39D4773D96}"/>
              </a:ext>
            </a:extLst>
          </p:cNvPr>
          <p:cNvSpPr txBox="1"/>
          <p:nvPr/>
        </p:nvSpPr>
        <p:spPr>
          <a:xfrm>
            <a:off x="7429500" y="2682875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Router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18A64E8-0938-A0FE-A040-45F5B4531664}"/>
              </a:ext>
            </a:extLst>
          </p:cNvPr>
          <p:cNvCxnSpPr>
            <a:endCxn id="2" idx="1"/>
          </p:cNvCxnSpPr>
          <p:nvPr/>
        </p:nvCxnSpPr>
        <p:spPr>
          <a:xfrm>
            <a:off x="471488" y="3621088"/>
            <a:ext cx="82391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6FAF1B5C-68BE-0633-406E-14E24841A31D}"/>
              </a:ext>
            </a:extLst>
          </p:cNvPr>
          <p:cNvSpPr txBox="1"/>
          <p:nvPr/>
        </p:nvSpPr>
        <p:spPr>
          <a:xfrm>
            <a:off x="7497763" y="4292600"/>
            <a:ext cx="923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Kunde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EF04E10-1A9A-9FB4-D929-81049460AAEF}"/>
              </a:ext>
            </a:extLst>
          </p:cNvPr>
          <p:cNvSpPr txBox="1"/>
          <p:nvPr/>
        </p:nvSpPr>
        <p:spPr>
          <a:xfrm>
            <a:off x="3025775" y="4298950"/>
            <a:ext cx="12906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Kommune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79F02D6-2902-5653-8F42-0E7A6D2719F9}"/>
              </a:ext>
            </a:extLst>
          </p:cNvPr>
          <p:cNvSpPr txBox="1"/>
          <p:nvPr/>
        </p:nvSpPr>
        <p:spPr>
          <a:xfrm>
            <a:off x="609600" y="4271963"/>
            <a:ext cx="9239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BIT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13D9D5E-F5AB-075F-09B7-431860FA9696}"/>
              </a:ext>
            </a:extLst>
          </p:cNvPr>
          <p:cNvSpPr txBox="1"/>
          <p:nvPr/>
        </p:nvSpPr>
        <p:spPr>
          <a:xfrm>
            <a:off x="6027738" y="4292600"/>
            <a:ext cx="1546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 err="1">
                <a:latin typeface="+mn-lt"/>
                <a:cs typeface="+mn-cs"/>
              </a:rPr>
              <a:t>NetCom</a:t>
            </a:r>
            <a:r>
              <a:rPr lang="de-DE" dirty="0">
                <a:latin typeface="+mn-lt"/>
                <a:cs typeface="+mn-cs"/>
              </a:rPr>
              <a:t> BW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C01C7FFB-C8A2-E18F-4C1D-1CE9A5A1CC1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687513" y="4468813"/>
            <a:ext cx="1338262" cy="142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60D8BF4-56B2-DF21-6576-5821470B6998}"/>
              </a:ext>
            </a:extLst>
          </p:cNvPr>
          <p:cNvCxnSpPr/>
          <p:nvPr/>
        </p:nvCxnSpPr>
        <p:spPr>
          <a:xfrm>
            <a:off x="4138613" y="4483100"/>
            <a:ext cx="11969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3995487-8A0F-9D6A-7A23-F94C2B860AED}"/>
              </a:ext>
            </a:extLst>
          </p:cNvPr>
          <p:cNvCxnSpPr/>
          <p:nvPr/>
        </p:nvCxnSpPr>
        <p:spPr>
          <a:xfrm flipV="1">
            <a:off x="5335588" y="4298950"/>
            <a:ext cx="0" cy="1841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43FF9FCE-E608-3977-55AB-DAEF40B35DFD}"/>
              </a:ext>
            </a:extLst>
          </p:cNvPr>
          <p:cNvCxnSpPr/>
          <p:nvPr/>
        </p:nvCxnSpPr>
        <p:spPr>
          <a:xfrm flipV="1">
            <a:off x="1697038" y="4298950"/>
            <a:ext cx="0" cy="16986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40" name="Grafik 49">
            <a:extLst>
              <a:ext uri="{FF2B5EF4-FFF2-40B4-BE49-F238E27FC236}">
                <a16:creationId xmlns:a16="http://schemas.microsoft.com/office/drawing/2014/main" id="{3F694577-1441-53DF-152E-5D62D16A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940300"/>
            <a:ext cx="192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REITBAND INITIATIVE TUT">
            <a:extLst>
              <a:ext uri="{FF2B5EF4-FFF2-40B4-BE49-F238E27FC236}">
                <a16:creationId xmlns:a16="http://schemas.microsoft.com/office/drawing/2014/main" id="{91130672-8324-FE8B-0D86-7FF69F85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2" y="4903066"/>
            <a:ext cx="1229735" cy="43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252A3E-4AD7-2314-FB5E-0BD5A44526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6239" r="13499"/>
          <a:stretch/>
        </p:blipFill>
        <p:spPr>
          <a:xfrm>
            <a:off x="2359386" y="4718050"/>
            <a:ext cx="2623416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5">
            <a:extLst>
              <a:ext uri="{FF2B5EF4-FFF2-40B4-BE49-F238E27FC236}">
                <a16:creationId xmlns:a16="http://schemas.microsoft.com/office/drawing/2014/main" id="{64734968-A3EA-B497-DA9D-2B2A8263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Beispiel: Zentralverteiler (PoP)</a:t>
            </a:r>
          </a:p>
        </p:txBody>
      </p:sp>
      <p:pic>
        <p:nvPicPr>
          <p:cNvPr id="19459" name="Grafik 4">
            <a:extLst>
              <a:ext uri="{FF2B5EF4-FFF2-40B4-BE49-F238E27FC236}">
                <a16:creationId xmlns:a16="http://schemas.microsoft.com/office/drawing/2014/main" id="{5941C4DE-CE56-8E9D-32A1-6698A04C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143000"/>
            <a:ext cx="4740275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feld 1">
            <a:extLst>
              <a:ext uri="{FF2B5EF4-FFF2-40B4-BE49-F238E27FC236}">
                <a16:creationId xmlns:a16="http://schemas.microsoft.com/office/drawing/2014/main" id="{CE634439-DF31-6E70-6FDE-CAC91CC7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5492750"/>
            <a:ext cx="311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Technikgebäude der Firma Betonbau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5">
            <a:extLst>
              <a:ext uri="{FF2B5EF4-FFF2-40B4-BE49-F238E27FC236}">
                <a16:creationId xmlns:a16="http://schemas.microsoft.com/office/drawing/2014/main" id="{8472EBA7-4462-692A-2002-18A9A9E38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9213"/>
            <a:ext cx="536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Beispiel: Glasfaserverteiler u. Kabelschacht</a:t>
            </a:r>
          </a:p>
        </p:txBody>
      </p:sp>
      <p:pic>
        <p:nvPicPr>
          <p:cNvPr id="21507" name="Grafik 4">
            <a:extLst>
              <a:ext uri="{FF2B5EF4-FFF2-40B4-BE49-F238E27FC236}">
                <a16:creationId xmlns:a16="http://schemas.microsoft.com/office/drawing/2014/main" id="{EB4DE1AF-A998-8080-CEC9-3C73966C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801688"/>
            <a:ext cx="234156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Grafik 5">
            <a:extLst>
              <a:ext uri="{FF2B5EF4-FFF2-40B4-BE49-F238E27FC236}">
                <a16:creationId xmlns:a16="http://schemas.microsoft.com/office/drawing/2014/main" id="{C42FDB92-E095-FDEB-C956-E89E6031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566863"/>
            <a:ext cx="25749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feld 1">
            <a:extLst>
              <a:ext uri="{FF2B5EF4-FFF2-40B4-BE49-F238E27FC236}">
                <a16:creationId xmlns:a16="http://schemas.microsoft.com/office/drawing/2014/main" id="{EDF72EDE-6CAC-58E4-050A-5F6E2ED7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497513"/>
            <a:ext cx="4826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Glasfaserverteiler und Kabelschacht der Firma Langmatz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Bildschirmpräsentation (4:3)</PresentationFormat>
  <Paragraphs>105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Nitschke</dc:creator>
  <cp:lastModifiedBy>Roman Jauch</cp:lastModifiedBy>
  <cp:revision>492</cp:revision>
  <cp:lastPrinted>2021-02-19T12:13:11Z</cp:lastPrinted>
  <dcterms:created xsi:type="dcterms:W3CDTF">2012-04-12T07:04:27Z</dcterms:created>
  <dcterms:modified xsi:type="dcterms:W3CDTF">2024-07-17T15:58:21Z</dcterms:modified>
</cp:coreProperties>
</file>